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23" r:id="rId5"/>
    <p:sldId id="327" r:id="rId6"/>
    <p:sldId id="324" r:id="rId7"/>
    <p:sldId id="329" r:id="rId8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1995"/>
    <a:srgbClr val="84BD00"/>
    <a:srgbClr val="EA7600"/>
    <a:srgbClr val="E35205"/>
    <a:srgbClr val="003F7A"/>
    <a:srgbClr val="702F8A"/>
    <a:srgbClr val="E0004D"/>
    <a:srgbClr val="F5F5F5"/>
    <a:srgbClr val="E9E8E7"/>
    <a:srgbClr val="EE21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9" autoAdjust="0"/>
    <p:restoredTop sz="94660"/>
  </p:normalViewPr>
  <p:slideViewPr>
    <p:cSldViewPr>
      <p:cViewPr varScale="1">
        <p:scale>
          <a:sx n="85" d="100"/>
          <a:sy n="85" d="100"/>
        </p:scale>
        <p:origin x="142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2720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6346" cy="497759"/>
          </a:xfrm>
          <a:prstGeom prst="rect">
            <a:avLst/>
          </a:prstGeom>
        </p:spPr>
        <p:txBody>
          <a:bodyPr vert="horz" lIns="91287" tIns="45643" rIns="91287" bIns="4564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744" y="1"/>
            <a:ext cx="2946345" cy="497759"/>
          </a:xfrm>
          <a:prstGeom prst="rect">
            <a:avLst/>
          </a:prstGeom>
        </p:spPr>
        <p:txBody>
          <a:bodyPr vert="horz" lIns="91287" tIns="45643" rIns="91287" bIns="45643" rtlCol="0"/>
          <a:lstStyle>
            <a:lvl1pPr algn="r">
              <a:defRPr sz="1200"/>
            </a:lvl1pPr>
          </a:lstStyle>
          <a:p>
            <a:fld id="{6394965A-B061-49D9-8558-D10ECC7E0671}" type="datetimeFigureOut">
              <a:rPr lang="fr-FR" smtClean="0"/>
              <a:pPr/>
              <a:t>03/07/2018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9428881"/>
            <a:ext cx="2946346" cy="497759"/>
          </a:xfrm>
          <a:prstGeom prst="rect">
            <a:avLst/>
          </a:prstGeom>
        </p:spPr>
        <p:txBody>
          <a:bodyPr vert="horz" lIns="91287" tIns="45643" rIns="91287" bIns="4564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744" y="9428881"/>
            <a:ext cx="2946345" cy="497759"/>
          </a:xfrm>
          <a:prstGeom prst="rect">
            <a:avLst/>
          </a:prstGeom>
        </p:spPr>
        <p:txBody>
          <a:bodyPr vert="horz" lIns="91287" tIns="45643" rIns="91287" bIns="45643" rtlCol="0" anchor="b"/>
          <a:lstStyle>
            <a:lvl1pPr algn="r">
              <a:defRPr sz="1200"/>
            </a:lvl1pPr>
          </a:lstStyle>
          <a:p>
            <a:fld id="{8220DD4F-FBD9-4340-9A79-A48A5A9DBB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790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6332"/>
          </a:xfrm>
          <a:prstGeom prst="rect">
            <a:avLst/>
          </a:prstGeom>
        </p:spPr>
        <p:txBody>
          <a:bodyPr vert="horz" lIns="91287" tIns="45643" rIns="91287" bIns="45643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287" tIns="45643" rIns="91287" bIns="45643" rtlCol="0"/>
          <a:lstStyle>
            <a:lvl1pPr algn="r">
              <a:defRPr sz="1200"/>
            </a:lvl1pPr>
          </a:lstStyle>
          <a:p>
            <a:fld id="{264592BE-1D9D-49D5-923C-9C0C7043DCB2}" type="datetimeFigureOut">
              <a:rPr lang="fr-FR" smtClean="0"/>
              <a:pPr/>
              <a:t>03/07/2018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7" tIns="45643" rIns="91287" bIns="45643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6"/>
          </a:xfrm>
          <a:prstGeom prst="rect">
            <a:avLst/>
          </a:prstGeom>
        </p:spPr>
        <p:txBody>
          <a:bodyPr vert="horz" lIns="91287" tIns="45643" rIns="91287" bIns="45643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287" tIns="45643" rIns="91287" bIns="45643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287" tIns="45643" rIns="91287" bIns="45643" rtlCol="0" anchor="b"/>
          <a:lstStyle>
            <a:lvl1pPr algn="r">
              <a:defRPr sz="1200"/>
            </a:lvl1pPr>
          </a:lstStyle>
          <a:p>
            <a:fld id="{9FFD050D-326C-4A90-9476-C9D837CCEC3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4683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uverture neutre pour ajout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" y="0"/>
            <a:ext cx="9133952" cy="6858000"/>
          </a:xfrm>
          <a:prstGeom prst="rect">
            <a:avLst/>
          </a:prstGeom>
        </p:spPr>
      </p:pic>
      <p:cxnSp>
        <p:nvCxnSpPr>
          <p:cNvPr id="20" name="Straight Connector 17"/>
          <p:cNvCxnSpPr/>
          <p:nvPr userDrawn="1"/>
        </p:nvCxnSpPr>
        <p:spPr>
          <a:xfrm>
            <a:off x="686075" y="1635384"/>
            <a:ext cx="423522" cy="0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165304"/>
            <a:ext cx="1868519" cy="33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4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uverture neutre pour ajout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7"/>
          <p:cNvCxnSpPr/>
          <p:nvPr userDrawn="1"/>
        </p:nvCxnSpPr>
        <p:spPr>
          <a:xfrm>
            <a:off x="686075" y="1635384"/>
            <a:ext cx="423522" cy="0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165304"/>
            <a:ext cx="1868519" cy="33549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-99392"/>
            <a:ext cx="7017550" cy="731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5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88640"/>
            <a:ext cx="1580594" cy="28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6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9" r:id="rId2"/>
    <p:sldLayoutId id="2147483678" r:id="rId3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hf hdr="0"/>
  <p:txStyles>
    <p:titleStyle>
      <a:lvl1pPr algn="ctr" defTabSz="914400" rtl="0" eaLnBrk="1" latinLnBrk="0" hangingPunct="1">
        <a:spcBef>
          <a:spcPct val="0"/>
        </a:spcBef>
        <a:buNone/>
        <a:defRPr kumimoji="0" lang="fr-FR" sz="2400" b="1" i="0" u="none" strike="noStrike" kern="1200" cap="all" spc="0" normalizeH="0" baseline="0" noProof="0" dirty="0">
          <a:ln>
            <a:noFill/>
          </a:ln>
          <a:solidFill>
            <a:srgbClr val="003F7A"/>
          </a:solidFill>
          <a:effectLst/>
          <a:uLnTx/>
          <a:uFillTx/>
          <a:latin typeface="Calibri"/>
          <a:ea typeface="+mn-ea"/>
          <a:cs typeface="+mn-cs"/>
        </a:defRPr>
      </a:lvl1pPr>
    </p:titleStyle>
    <p:bodyStyle>
      <a:lvl1pPr marL="273050" indent="-273050" algn="l" defTabSz="914400" rtl="0" eaLnBrk="1" latinLnBrk="0" hangingPunct="1">
        <a:spcBef>
          <a:spcPts val="600"/>
        </a:spcBef>
        <a:buClr>
          <a:srgbClr val="E0004D"/>
        </a:buClr>
        <a:buSzPct val="80000"/>
        <a:buFontTx/>
        <a:buBlip>
          <a:blip r:embed="rId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185738" algn="l" defTabSz="914400" rtl="0" eaLnBrk="1" latinLnBrk="0" hangingPunct="1">
        <a:spcBef>
          <a:spcPts val="600"/>
        </a:spcBef>
        <a:buClr>
          <a:srgbClr val="003F7A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74738" indent="-177800" algn="l" defTabSz="914400" rtl="0" eaLnBrk="1" latinLnBrk="0" hangingPunct="1">
        <a:spcBef>
          <a:spcPts val="600"/>
        </a:spcBef>
        <a:buClr>
          <a:srgbClr val="E0004D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275" indent="-185738" algn="l" defTabSz="914400" rtl="0" eaLnBrk="1" latinLnBrk="0" hangingPunct="1">
        <a:spcBef>
          <a:spcPts val="6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37" y="845596"/>
            <a:ext cx="8603726" cy="51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21"/>
      </p:ext>
    </p:extLst>
  </p:cSld>
  <p:clrMapOvr>
    <a:masterClrMapping/>
  </p:clrMapOvr>
  <p:transition spd="med" advClick="0" advTm="3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1052828" cy="11955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1560" y="1052736"/>
            <a:ext cx="813690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5500" b="1" dirty="0">
                <a:solidFill>
                  <a:srgbClr val="84BD00"/>
                </a:solidFill>
              </a:rPr>
              <a:t>Action Logement </a:t>
            </a:r>
            <a:endParaRPr lang="fr-FR" sz="500" b="1" dirty="0">
              <a:solidFill>
                <a:srgbClr val="84BD00"/>
              </a:solidFill>
            </a:endParaRPr>
          </a:p>
          <a:p>
            <a:pPr algn="ctr"/>
            <a:r>
              <a:rPr lang="fr-FR" sz="5500" b="1" dirty="0">
                <a:solidFill>
                  <a:srgbClr val="84BD00"/>
                </a:solidFill>
              </a:rPr>
              <a:t>peut vous aider à diminuer votre échéance de prêt pour s’adapter à votre baisse de revenus, </a:t>
            </a:r>
          </a:p>
          <a:p>
            <a:pPr algn="ctr"/>
            <a:r>
              <a:rPr lang="fr-FR" sz="5500" b="1" dirty="0">
                <a:solidFill>
                  <a:srgbClr val="84BD00"/>
                </a:solidFill>
              </a:rPr>
              <a:t>même temporaire</a:t>
            </a:r>
            <a:endParaRPr lang="fr-FR" sz="5500" dirty="0">
              <a:solidFill>
                <a:srgbClr val="84B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12971"/>
      </p:ext>
    </p:extLst>
  </p:cSld>
  <p:clrMapOvr>
    <a:masterClrMapping/>
  </p:clrMapOvr>
  <p:transition spd="med" advClick="0" advTm="5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0" y="699828"/>
            <a:ext cx="9144000" cy="928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500" b="1" dirty="0">
                <a:solidFill>
                  <a:srgbClr val="84BD00"/>
                </a:solidFill>
              </a:rPr>
              <a:t>UN PRET POUR DIMINUER VOS MENSUALITES D’EMPRUNTS IMMOBILIERS</a:t>
            </a:r>
          </a:p>
        </p:txBody>
      </p:sp>
      <p:sp>
        <p:nvSpPr>
          <p:cNvPr id="32" name="Espace réservé du contenu 2"/>
          <p:cNvSpPr txBox="1">
            <a:spLocks/>
          </p:cNvSpPr>
          <p:nvPr/>
        </p:nvSpPr>
        <p:spPr>
          <a:xfrm>
            <a:off x="2051720" y="1501335"/>
            <a:ext cx="5040560" cy="2183072"/>
          </a:xfrm>
          <a:prstGeom prst="rect">
            <a:avLst/>
          </a:prstGeom>
        </p:spPr>
        <p:txBody>
          <a:bodyPr/>
          <a:lstStyle>
            <a:lvl1pPr marL="273050" indent="-273050" algn="l" defTabSz="914400" rtl="0" eaLnBrk="1" latinLnBrk="0" hangingPunct="1">
              <a:spcBef>
                <a:spcPts val="600"/>
              </a:spcBef>
              <a:buClr>
                <a:srgbClr val="E35205"/>
              </a:buClr>
              <a:buSzPct val="75000"/>
              <a:buFont typeface="Wingdings 2" panose="05020102010507070707" pitchFamily="18" charset="2"/>
              <a:buChar char="Ã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185738" algn="l" defTabSz="914400" rtl="0" eaLnBrk="1" latinLnBrk="0" hangingPunct="1">
              <a:spcBef>
                <a:spcPts val="600"/>
              </a:spcBef>
              <a:buClr>
                <a:srgbClr val="003F7A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4738" indent="-177800" algn="l" defTabSz="914400" rtl="0" eaLnBrk="1" latinLnBrk="0" hangingPunct="1">
              <a:spcBef>
                <a:spcPts val="600"/>
              </a:spcBef>
              <a:buClr>
                <a:srgbClr val="E3520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275" indent="-185738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800" dirty="0"/>
          </a:p>
        </p:txBody>
      </p:sp>
      <p:sp>
        <p:nvSpPr>
          <p:cNvPr id="11" name="ZoneTexte 10"/>
          <p:cNvSpPr txBox="1"/>
          <p:nvPr/>
        </p:nvSpPr>
        <p:spPr>
          <a:xfrm>
            <a:off x="-22101" y="5373216"/>
            <a:ext cx="9144000" cy="376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fr-FR" sz="1100" b="1" dirty="0"/>
              <a:t>Un crédit vous engage et doit être remboursé.</a:t>
            </a:r>
            <a:br>
              <a:rPr lang="fr-FR" sz="1100" b="1" dirty="0"/>
            </a:br>
            <a:r>
              <a:rPr lang="fr-FR" sz="1100" b="1" dirty="0"/>
              <a:t>Vérifiez vos capacités de remboursement avant de vous engager.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95536" y="1916832"/>
            <a:ext cx="8352928" cy="2952328"/>
          </a:xfrm>
          <a:prstGeom prst="rect">
            <a:avLst/>
          </a:prstGeom>
        </p:spPr>
        <p:txBody>
          <a:bodyPr/>
          <a:lstStyle>
            <a:lvl1pPr marL="273050" indent="-273050" algn="l" defTabSz="914400" rtl="0" eaLnBrk="1" latinLnBrk="0" hangingPunct="1">
              <a:spcBef>
                <a:spcPts val="600"/>
              </a:spcBef>
              <a:buClr>
                <a:srgbClr val="84BD00"/>
              </a:buClr>
              <a:buSzPct val="75000"/>
              <a:buFont typeface="Wingdings 2" panose="05020102010507070707" pitchFamily="18" charset="2"/>
              <a:buChar char="Ã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185738" algn="l" defTabSz="914400" rtl="0" eaLnBrk="1" latinLnBrk="0" hangingPunct="1">
              <a:spcBef>
                <a:spcPts val="600"/>
              </a:spcBef>
              <a:buClr>
                <a:srgbClr val="003F7A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4738" indent="-177800" algn="l" defTabSz="914400" rtl="0" eaLnBrk="1" latinLnBrk="0" hangingPunct="1">
              <a:spcBef>
                <a:spcPts val="600"/>
              </a:spcBef>
              <a:buClr>
                <a:srgbClr val="84BD00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275" indent="-185738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dirty="0"/>
              <a:t> Taux d’intérêt nominal annuel à 1%*</a:t>
            </a:r>
          </a:p>
          <a:p>
            <a:r>
              <a:rPr lang="fr-FR" sz="4000" dirty="0"/>
              <a:t> jusqu’à 40 000€*</a:t>
            </a:r>
          </a:p>
          <a:p>
            <a:r>
              <a:rPr lang="fr-FR" sz="4000" dirty="0"/>
              <a:t> sans frais de dossier</a:t>
            </a:r>
          </a:p>
          <a:p>
            <a:r>
              <a:rPr lang="fr-FR" sz="4000" dirty="0"/>
              <a:t> sans frais de garantie</a:t>
            </a:r>
          </a:p>
          <a:p>
            <a:pPr>
              <a:lnSpc>
                <a:spcPct val="150000"/>
              </a:lnSpc>
            </a:pP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-22101" y="5939877"/>
            <a:ext cx="9144000" cy="235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fr-FR" sz="1100" b="1" dirty="0"/>
              <a:t>* Hors assurance obligatoire. Prêt soumis à conditions et octroyé dans la limite des fonds disponibles après accord du préteur Action Logement Services.</a:t>
            </a:r>
          </a:p>
        </p:txBody>
      </p:sp>
    </p:spTree>
    <p:extLst>
      <p:ext uri="{BB962C8B-B14F-4D97-AF65-F5344CB8AC3E}">
        <p14:creationId xmlns:p14="http://schemas.microsoft.com/office/powerpoint/2010/main" val="2067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11" grpId="0"/>
      <p:bldP spid="11" grpId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941168"/>
            <a:ext cx="1149148" cy="13049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847449"/>
            <a:ext cx="9217024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fr-FR" sz="4000" b="1" dirty="0">
                <a:solidFill>
                  <a:srgbClr val="84BD00"/>
                </a:solidFill>
              </a:rPr>
              <a:t>PRENEZ CONTACT AVEC UN CONSEILLER ACTION LOGEMENT </a:t>
            </a:r>
          </a:p>
          <a:p>
            <a:pPr algn="ctr">
              <a:lnSpc>
                <a:spcPts val="4000"/>
              </a:lnSpc>
            </a:pPr>
            <a:endParaRPr lang="fr-FR" sz="4000" b="1" dirty="0">
              <a:solidFill>
                <a:srgbClr val="84BD00"/>
              </a:solidFill>
            </a:endParaRPr>
          </a:p>
          <a:p>
            <a:pPr algn="ctr">
              <a:lnSpc>
                <a:spcPts val="4000"/>
              </a:lnSpc>
            </a:pPr>
            <a:r>
              <a:rPr lang="fr-FR" sz="3500" b="1" dirty="0">
                <a:solidFill>
                  <a:srgbClr val="84BD00"/>
                </a:solidFill>
              </a:rPr>
              <a:t>www.actionlogement.fr/demande-assistance</a:t>
            </a:r>
          </a:p>
          <a:p>
            <a:pPr algn="ctr">
              <a:lnSpc>
                <a:spcPts val="4000"/>
              </a:lnSpc>
            </a:pPr>
            <a:endParaRPr lang="fr-FR" sz="4000" b="1" dirty="0">
              <a:solidFill>
                <a:srgbClr val="84BD00"/>
              </a:solidFill>
            </a:endParaRPr>
          </a:p>
          <a:p>
            <a:pPr algn="ctr">
              <a:lnSpc>
                <a:spcPts val="4000"/>
              </a:lnSpc>
            </a:pPr>
            <a:r>
              <a:rPr lang="fr-FR" sz="3500" b="1" dirty="0">
                <a:solidFill>
                  <a:srgbClr val="84BD00"/>
                </a:solidFill>
              </a:rPr>
              <a:t>Plus d’infos : actionlogement.fr</a:t>
            </a:r>
          </a:p>
          <a:p>
            <a:pPr algn="ctr">
              <a:lnSpc>
                <a:spcPts val="4000"/>
              </a:lnSpc>
            </a:pPr>
            <a:r>
              <a:rPr lang="fr-FR" sz="3500" b="1" dirty="0">
                <a:solidFill>
                  <a:srgbClr val="84BD00"/>
                </a:solidFill>
              </a:rPr>
              <a:t>Service « Surmonter des difficultés »</a:t>
            </a:r>
            <a:endParaRPr lang="fr-FR" sz="3500" dirty="0">
              <a:solidFill>
                <a:srgbClr val="84BD00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95536" y="5301208"/>
            <a:ext cx="8496944" cy="792088"/>
          </a:xfrm>
          <a:prstGeom prst="rect">
            <a:avLst/>
          </a:prstGeom>
        </p:spPr>
        <p:txBody>
          <a:bodyPr/>
          <a:lstStyle>
            <a:lvl1pPr marL="273050" indent="-273050" algn="l" defTabSz="914400" rtl="0" eaLnBrk="1" latinLnBrk="0" hangingPunct="1">
              <a:spcBef>
                <a:spcPts val="600"/>
              </a:spcBef>
              <a:buClr>
                <a:srgbClr val="84BD00"/>
              </a:buClr>
              <a:buSzPct val="75000"/>
              <a:buFont typeface="Wingdings 2" panose="05020102010507070707" pitchFamily="18" charset="2"/>
              <a:buChar char="Ã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185738" algn="l" defTabSz="914400" rtl="0" eaLnBrk="1" latinLnBrk="0" hangingPunct="1">
              <a:spcBef>
                <a:spcPts val="600"/>
              </a:spcBef>
              <a:buClr>
                <a:srgbClr val="003F7A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4738" indent="-177800" algn="l" defTabSz="914400" rtl="0" eaLnBrk="1" latinLnBrk="0" hangingPunct="1">
              <a:spcBef>
                <a:spcPts val="600"/>
              </a:spcBef>
              <a:buClr>
                <a:srgbClr val="84BD00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275" indent="-185738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4000"/>
              </a:lnSpc>
              <a:buNone/>
            </a:pPr>
            <a:r>
              <a:rPr lang="fr-FR" sz="4000" b="1" dirty="0">
                <a:solidFill>
                  <a:srgbClr val="84BD00"/>
                </a:solidFill>
              </a:rPr>
              <a:t>Service gratuit et confidentiel</a:t>
            </a:r>
          </a:p>
        </p:txBody>
      </p:sp>
    </p:spTree>
    <p:extLst>
      <p:ext uri="{BB962C8B-B14F-4D97-AF65-F5344CB8AC3E}">
        <p14:creationId xmlns:p14="http://schemas.microsoft.com/office/powerpoint/2010/main" val="1955474976"/>
      </p:ext>
    </p:extLst>
  </p:cSld>
  <p:clrMapOvr>
    <a:masterClrMapping/>
  </p:clrMapOvr>
  <p:transition spd="med" advClick="0" advTm="5000">
    <p:fade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0E5146D7026A49B19E3EE9E16CAE83" ma:contentTypeVersion="2" ma:contentTypeDescription="Crée un document." ma:contentTypeScope="" ma:versionID="4e1d275c1fd92fb730b4265c5d316d7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2546914386a28d7501b5d9af0a55b5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956940-EA7A-4599-B360-1BF0A286A9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CB6175B-D0F3-40E8-811E-367525E230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3ABB75-D899-4D2B-AFA3-207322F59417}">
  <ds:schemaRefs>
    <ds:schemaRef ds:uri="http://schemas.microsoft.com/office/2006/metadata/properties"/>
    <ds:schemaRef ds:uri="http://purl.org/dc/terms/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8070</TotalTime>
  <Words>113</Words>
  <Application>Microsoft Office PowerPoint</Application>
  <PresentationFormat>Affichage à l'écran (4:3)</PresentationFormat>
  <Paragraphs>17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 2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>GIE GIC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ljao</dc:creator>
  <cp:lastModifiedBy>Sandrine Billat</cp:lastModifiedBy>
  <cp:revision>614</cp:revision>
  <cp:lastPrinted>2018-03-16T15:47:41Z</cp:lastPrinted>
  <dcterms:created xsi:type="dcterms:W3CDTF">2017-01-09T08:45:22Z</dcterms:created>
  <dcterms:modified xsi:type="dcterms:W3CDTF">2018-07-03T12:32:06Z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0x010100AF0E5146D7026A49B19E3EE9E16CAE83</vt:lpwstr>
  </property>
</Properties>
</file>